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302" r:id="rId2"/>
    <p:sldId id="303" r:id="rId3"/>
    <p:sldId id="305" r:id="rId4"/>
    <p:sldId id="315" r:id="rId5"/>
    <p:sldId id="317" r:id="rId6"/>
    <p:sldId id="307" r:id="rId7"/>
    <p:sldId id="368" r:id="rId8"/>
    <p:sldId id="330" r:id="rId9"/>
    <p:sldId id="324" r:id="rId10"/>
    <p:sldId id="298" r:id="rId11"/>
    <p:sldId id="269" r:id="rId12"/>
    <p:sldId id="318" r:id="rId13"/>
    <p:sldId id="287" r:id="rId14"/>
    <p:sldId id="329" r:id="rId15"/>
    <p:sldId id="325" r:id="rId16"/>
    <p:sldId id="338" r:id="rId17"/>
    <p:sldId id="340" r:id="rId18"/>
    <p:sldId id="336" r:id="rId19"/>
    <p:sldId id="332" r:id="rId20"/>
    <p:sldId id="333" r:id="rId21"/>
    <p:sldId id="341" r:id="rId22"/>
    <p:sldId id="306" r:id="rId23"/>
    <p:sldId id="322" r:id="rId24"/>
    <p:sldId id="313" r:id="rId25"/>
    <p:sldId id="342" r:id="rId26"/>
    <p:sldId id="343" r:id="rId27"/>
    <p:sldId id="347" r:id="rId28"/>
    <p:sldId id="348" r:id="rId29"/>
    <p:sldId id="349" r:id="rId30"/>
    <p:sldId id="350" r:id="rId31"/>
    <p:sldId id="351" r:id="rId32"/>
    <p:sldId id="352" r:id="rId33"/>
    <p:sldId id="356" r:id="rId34"/>
    <p:sldId id="357" r:id="rId3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94" autoAdjust="0"/>
    <p:restoredTop sz="94662" autoAdjust="0"/>
  </p:normalViewPr>
  <p:slideViewPr>
    <p:cSldViewPr>
      <p:cViewPr>
        <p:scale>
          <a:sx n="100" d="100"/>
          <a:sy n="100" d="100"/>
        </p:scale>
        <p:origin x="-528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07F214-53CF-48E8-AAAC-1DE78B92C29B}" type="datetimeFigureOut">
              <a:rPr lang="en-US" smtClean="0"/>
              <a:pPr/>
              <a:t>5/16/2013</a:t>
            </a:fld>
            <a:endParaRPr lang="en-US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C7729E-E64E-49A5-9918-E725C4E9BBA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6471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AD11E5-F91B-4990-BB6D-49A2EFA5D7D3}" type="slidenum">
              <a:rPr lang="nl-NL" smtClean="0"/>
              <a:pPr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196740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AD11E5-F91B-4990-BB6D-49A2EFA5D7D3}" type="slidenum">
              <a:rPr lang="nl-NL" smtClean="0"/>
              <a:pPr/>
              <a:t>28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741726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het opmaakprofiel van de modelondertitel te bewerken</a:t>
            </a:r>
            <a:endParaRPr lang="en-US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17031-FC5E-4F87-8B2D-92C6083B5278}" type="datetimeFigureOut">
              <a:rPr lang="en-US" smtClean="0"/>
              <a:pPr/>
              <a:t>5/16/2013</a:t>
            </a:fld>
            <a:endParaRPr lang="en-US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97757-8AC9-4488-887E-E89EC5B4F3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17031-FC5E-4F87-8B2D-92C6083B5278}" type="datetimeFigureOut">
              <a:rPr lang="en-US" smtClean="0"/>
              <a:pPr/>
              <a:t>5/16/2013</a:t>
            </a:fld>
            <a:endParaRPr lang="en-US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97757-8AC9-4488-887E-E89EC5B4F3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17031-FC5E-4F87-8B2D-92C6083B5278}" type="datetimeFigureOut">
              <a:rPr lang="en-US" smtClean="0"/>
              <a:pPr/>
              <a:t>5/16/2013</a:t>
            </a:fld>
            <a:endParaRPr lang="en-US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97757-8AC9-4488-887E-E89EC5B4F3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el, tekst en inho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5D544A-FAB5-4CA3-86D4-0FFD11528704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17031-FC5E-4F87-8B2D-92C6083B5278}" type="datetimeFigureOut">
              <a:rPr lang="en-US" smtClean="0"/>
              <a:pPr/>
              <a:t>5/16/2013</a:t>
            </a:fld>
            <a:endParaRPr lang="en-US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97757-8AC9-4488-887E-E89EC5B4F3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17031-FC5E-4F87-8B2D-92C6083B5278}" type="datetimeFigureOut">
              <a:rPr lang="en-US" smtClean="0"/>
              <a:pPr/>
              <a:t>5/16/2013</a:t>
            </a:fld>
            <a:endParaRPr lang="en-US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97757-8AC9-4488-887E-E89EC5B4F3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17031-FC5E-4F87-8B2D-92C6083B5278}" type="datetimeFigureOut">
              <a:rPr lang="en-US" smtClean="0"/>
              <a:pPr/>
              <a:t>5/16/2013</a:t>
            </a:fld>
            <a:endParaRPr lang="en-US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97757-8AC9-4488-887E-E89EC5B4F3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17031-FC5E-4F87-8B2D-92C6083B5278}" type="datetimeFigureOut">
              <a:rPr lang="en-US" smtClean="0"/>
              <a:pPr/>
              <a:t>5/16/2013</a:t>
            </a:fld>
            <a:endParaRPr lang="en-US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97757-8AC9-4488-887E-E89EC5B4F3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17031-FC5E-4F87-8B2D-92C6083B5278}" type="datetimeFigureOut">
              <a:rPr lang="en-US" smtClean="0"/>
              <a:pPr/>
              <a:t>5/16/2013</a:t>
            </a:fld>
            <a:endParaRPr lang="en-US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97757-8AC9-4488-887E-E89EC5B4F3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17031-FC5E-4F87-8B2D-92C6083B5278}" type="datetimeFigureOut">
              <a:rPr lang="en-US" smtClean="0"/>
              <a:pPr/>
              <a:t>5/16/2013</a:t>
            </a:fld>
            <a:endParaRPr lang="en-US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97757-8AC9-4488-887E-E89EC5B4F3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17031-FC5E-4F87-8B2D-92C6083B5278}" type="datetimeFigureOut">
              <a:rPr lang="en-US" smtClean="0"/>
              <a:pPr/>
              <a:t>5/16/2013</a:t>
            </a:fld>
            <a:endParaRPr lang="en-US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97757-8AC9-4488-887E-E89EC5B4F3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17031-FC5E-4F87-8B2D-92C6083B5278}" type="datetimeFigureOut">
              <a:rPr lang="en-US" smtClean="0"/>
              <a:pPr/>
              <a:t>5/16/2013</a:t>
            </a:fld>
            <a:endParaRPr lang="en-US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97757-8AC9-4488-887E-E89EC5B4F3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D17031-FC5E-4F87-8B2D-92C6083B5278}" type="datetimeFigureOut">
              <a:rPr lang="en-US" smtClean="0"/>
              <a:pPr/>
              <a:t>5/16/2013</a:t>
            </a:fld>
            <a:endParaRPr lang="en-US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197757-8AC9-4488-887E-E89EC5B4F3D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png"/><Relationship Id="rId7" Type="http://schemas.openxmlformats.org/officeDocument/2006/relationships/image" Target="../media/image32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gif"/><Relationship Id="rId5" Type="http://schemas.openxmlformats.org/officeDocument/2006/relationships/image" Target="../media/image30.png"/><Relationship Id="rId10" Type="http://schemas.openxmlformats.org/officeDocument/2006/relationships/image" Target="../media/image3.png"/><Relationship Id="rId4" Type="http://schemas.openxmlformats.org/officeDocument/2006/relationships/image" Target="../media/image29.jpeg"/><Relationship Id="rId9" Type="http://schemas.openxmlformats.org/officeDocument/2006/relationships/image" Target="../media/image34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hyperlink" Target="mailto:anil.sadhoeram@divitel.com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microsoft.com/office/2007/relationships/hdphoto" Target="../media/hdphoto1.wdp"/><Relationship Id="rId4" Type="http://schemas.openxmlformats.org/officeDocument/2006/relationships/image" Target="../media/image4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jpeg"/><Relationship Id="rId11" Type="http://schemas.openxmlformats.org/officeDocument/2006/relationships/image" Target="../media/image20.jpe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/>
          <p:cNvSpPr txBox="1">
            <a:spLocks/>
          </p:cNvSpPr>
          <p:nvPr/>
        </p:nvSpPr>
        <p:spPr>
          <a:xfrm>
            <a:off x="0" y="152400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smtClean="0">
                <a:solidFill>
                  <a:srgbClr val="00B0F0"/>
                </a:solidFill>
                <a:latin typeface="+mj-lt"/>
                <a:ea typeface="+mj-ea"/>
                <a:cs typeface="+mj-cs"/>
              </a:rPr>
              <a:t>Which product do you prefer?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" name="Afbeelding 4" descr="inside ipad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87450" y="1625600"/>
            <a:ext cx="6769100" cy="3606800"/>
          </a:xfrm>
          <a:prstGeom prst="rect">
            <a:avLst/>
          </a:prstGeom>
        </p:spPr>
      </p:pic>
      <p:pic>
        <p:nvPicPr>
          <p:cNvPr id="4" name="Afbeelding 3" descr="39671_1600x1200-wallpaper-cb131480380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Titel 1"/>
          <p:cNvSpPr txBox="1">
            <a:spLocks/>
          </p:cNvSpPr>
          <p:nvPr/>
        </p:nvSpPr>
        <p:spPr>
          <a:xfrm>
            <a:off x="228600" y="4876800"/>
            <a:ext cx="6705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smtClean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Integrated Video Solutions </a:t>
            </a:r>
          </a:p>
        </p:txBody>
      </p:sp>
      <p:pic>
        <p:nvPicPr>
          <p:cNvPr id="9" name="Picture 2" descr="Divitel 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5979" y="4618306"/>
            <a:ext cx="2100257" cy="516988"/>
          </a:xfrm>
          <a:prstGeom prst="rect">
            <a:avLst/>
          </a:prstGeom>
          <a:noFill/>
        </p:spPr>
      </p:pic>
      <p:sp>
        <p:nvSpPr>
          <p:cNvPr id="2" name="Rectangle 1"/>
          <p:cNvSpPr/>
          <p:nvPr/>
        </p:nvSpPr>
        <p:spPr>
          <a:xfrm>
            <a:off x="228600" y="5701226"/>
            <a:ext cx="6019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How technology changes the way we experience </a:t>
            </a:r>
            <a:r>
              <a:rPr lang="en-US" b="1" dirty="0" smtClean="0"/>
              <a:t>television</a:t>
            </a:r>
            <a:endParaRPr lang="en-US" b="1" dirty="0"/>
          </a:p>
        </p:txBody>
      </p:sp>
      <p:sp>
        <p:nvSpPr>
          <p:cNvPr id="3" name="Rectangle 2"/>
          <p:cNvSpPr/>
          <p:nvPr/>
        </p:nvSpPr>
        <p:spPr>
          <a:xfrm>
            <a:off x="355979" y="6019800"/>
            <a:ext cx="40563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en-US" dirty="0"/>
              <a:t>©Anil Sadhoeram | MD </a:t>
            </a:r>
            <a:r>
              <a:rPr lang="en-US" dirty="0" err="1"/>
              <a:t>Divitel</a:t>
            </a:r>
            <a:r>
              <a:rPr lang="en-US" dirty="0"/>
              <a:t> Americas</a:t>
            </a:r>
          </a:p>
        </p:txBody>
      </p:sp>
      <p:pic>
        <p:nvPicPr>
          <p:cNvPr id="11" name="Afbeelding 14" descr="telesur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499868" y="0"/>
            <a:ext cx="644131" cy="4938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girl-ipa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451" y="1752600"/>
            <a:ext cx="9101549" cy="5105400"/>
          </a:xfrm>
          <a:prstGeom prst="rect">
            <a:avLst/>
          </a:prstGeom>
        </p:spPr>
      </p:pic>
      <p:sp>
        <p:nvSpPr>
          <p:cNvPr id="4" name="Titel 1"/>
          <p:cNvSpPr txBox="1">
            <a:spLocks/>
          </p:cNvSpPr>
          <p:nvPr/>
        </p:nvSpPr>
        <p:spPr>
          <a:xfrm>
            <a:off x="-1066800" y="381000"/>
            <a:ext cx="8839200" cy="457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" name="Afbeelding 5" descr="facebook_like_buton.png"/>
          <p:cNvPicPr>
            <a:picLocks noChangeAspect="1"/>
          </p:cNvPicPr>
          <p:nvPr/>
        </p:nvPicPr>
        <p:blipFill>
          <a:blip r:embed="rId3" cstate="print">
            <a:lum bright="1000"/>
          </a:blip>
          <a:stretch>
            <a:fillRect/>
          </a:stretch>
        </p:blipFill>
        <p:spPr>
          <a:xfrm>
            <a:off x="457200" y="5257800"/>
            <a:ext cx="1484142" cy="1380522"/>
          </a:xfrm>
          <a:prstGeom prst="rect">
            <a:avLst/>
          </a:prstGeom>
        </p:spPr>
      </p:pic>
      <p:sp>
        <p:nvSpPr>
          <p:cNvPr id="7" name="Titel 1"/>
          <p:cNvSpPr txBox="1">
            <a:spLocks/>
          </p:cNvSpPr>
          <p:nvPr/>
        </p:nvSpPr>
        <p:spPr>
          <a:xfrm>
            <a:off x="0" y="152400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smtClean="0">
                <a:solidFill>
                  <a:srgbClr val="00B0F0"/>
                </a:solidFill>
                <a:latin typeface="+mj-lt"/>
                <a:ea typeface="+mj-ea"/>
                <a:cs typeface="+mj-cs"/>
              </a:rPr>
              <a:t>High Tech + High Touch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solidFill>
                  <a:srgbClr val="00B0F0"/>
                </a:solidFill>
              </a:rPr>
              <a:t>Value Proposition</a:t>
            </a:r>
            <a:endParaRPr lang="en-US" b="1" dirty="0">
              <a:solidFill>
                <a:srgbClr val="00B0F0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81000" y="1371600"/>
            <a:ext cx="8610600" cy="5105400"/>
          </a:xfrm>
        </p:spPr>
        <p:txBody>
          <a:bodyPr>
            <a:noAutofit/>
          </a:bodyPr>
          <a:lstStyle/>
          <a:p>
            <a:pPr marL="457200" indent="-457200"/>
            <a:r>
              <a:rPr lang="en-US" sz="2800" dirty="0" smtClean="0"/>
              <a:t>Independent Solution Provider with highly skilled and seasoned professionals</a:t>
            </a:r>
          </a:p>
          <a:p>
            <a:pPr marL="457200" indent="-457200"/>
            <a:r>
              <a:rPr lang="en-US" sz="2800" dirty="0" smtClean="0"/>
              <a:t>Trusted Technology Partner</a:t>
            </a:r>
          </a:p>
          <a:p>
            <a:pPr marL="457200" indent="-457200"/>
            <a:r>
              <a:rPr lang="en-US" sz="2800" dirty="0" smtClean="0"/>
              <a:t>Our roots are in technology, our route is the business case </a:t>
            </a:r>
          </a:p>
          <a:p>
            <a:pPr marL="457200" indent="-457200"/>
            <a:r>
              <a:rPr lang="en-US" sz="2800" dirty="0" smtClean="0"/>
              <a:t>We are a leading &amp; knowledgeable company in our business</a:t>
            </a:r>
          </a:p>
          <a:p>
            <a:pPr marL="457200" indent="-457200"/>
            <a:r>
              <a:rPr lang="en-US" sz="2800" dirty="0" smtClean="0"/>
              <a:t>We </a:t>
            </a:r>
            <a:r>
              <a:rPr lang="en-US" sz="2800" dirty="0" smtClean="0"/>
              <a:t>benchmark all relevant leading and upcoming suppliers and work with best of breeds to build </a:t>
            </a:r>
            <a:r>
              <a:rPr lang="en-US" sz="2800" dirty="0" smtClean="0"/>
              <a:t>solutions</a:t>
            </a:r>
            <a:endParaRPr lang="en-US" sz="2800" dirty="0" smtClean="0"/>
          </a:p>
        </p:txBody>
      </p:sp>
      <p:pic>
        <p:nvPicPr>
          <p:cNvPr id="5" name="Picture 2" descr="Divitel 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39000" y="228601"/>
            <a:ext cx="1404933" cy="34583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Afbeelding 13" descr="UTS Media_big.jpg"/>
          <p:cNvPicPr>
            <a:picLocks noChangeAspect="1"/>
          </p:cNvPicPr>
          <p:nvPr/>
        </p:nvPicPr>
        <p:blipFill>
          <a:blip r:embed="rId2" cstate="print">
            <a:lum bright="84000"/>
          </a:blip>
          <a:stretch>
            <a:fillRect/>
          </a:stretch>
        </p:blipFill>
        <p:spPr>
          <a:xfrm>
            <a:off x="-2772816" y="-171400"/>
            <a:ext cx="15640139" cy="7560840"/>
          </a:xfrm>
          <a:prstGeom prst="rect">
            <a:avLst/>
          </a:prstGeom>
        </p:spPr>
      </p:pic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UTS: MMDS platform</a:t>
            </a:r>
          </a:p>
          <a:p>
            <a:r>
              <a:rPr lang="en-US" dirty="0" err="1" smtClean="0"/>
              <a:t>Ziggo</a:t>
            </a:r>
            <a:r>
              <a:rPr lang="en-US" dirty="0" smtClean="0"/>
              <a:t>: IPTV/ </a:t>
            </a:r>
            <a:r>
              <a:rPr lang="en-US" dirty="0" err="1" smtClean="0"/>
              <a:t>iPad</a:t>
            </a:r>
            <a:r>
              <a:rPr lang="en-US" dirty="0" smtClean="0"/>
              <a:t> TV</a:t>
            </a:r>
          </a:p>
          <a:p>
            <a:r>
              <a:rPr lang="en-US" dirty="0" smtClean="0"/>
              <a:t>KPN/</a:t>
            </a:r>
            <a:r>
              <a:rPr lang="en-US" dirty="0" err="1" smtClean="0"/>
              <a:t>Reggefiber</a:t>
            </a:r>
            <a:r>
              <a:rPr lang="en-US" dirty="0" smtClean="0"/>
              <a:t>: IPTV</a:t>
            </a:r>
          </a:p>
          <a:p>
            <a:r>
              <a:rPr lang="en-US" dirty="0" smtClean="0"/>
              <a:t>ZDF: Compression platform</a:t>
            </a:r>
          </a:p>
          <a:p>
            <a:r>
              <a:rPr lang="en-US" dirty="0" smtClean="0"/>
              <a:t>Hybrid IPTV: </a:t>
            </a:r>
            <a:r>
              <a:rPr lang="en-US" dirty="0" err="1" smtClean="0"/>
              <a:t>Cogas</a:t>
            </a:r>
            <a:r>
              <a:rPr lang="en-US" dirty="0" smtClean="0"/>
              <a:t>, </a:t>
            </a:r>
            <a:r>
              <a:rPr lang="en-US" dirty="0" err="1" smtClean="0"/>
              <a:t>KabelNoord</a:t>
            </a:r>
            <a:endParaRPr lang="en-US" dirty="0" smtClean="0"/>
          </a:p>
          <a:p>
            <a:r>
              <a:rPr lang="en-US" dirty="0" smtClean="0"/>
              <a:t>CAIW: IPTV</a:t>
            </a:r>
          </a:p>
          <a:p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endParaRPr lang="nl-NL" dirty="0"/>
          </a:p>
        </p:txBody>
      </p:sp>
      <p:pic>
        <p:nvPicPr>
          <p:cNvPr id="7" name="Afbeelding 6" descr="tds_logo (1)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16216" y="1052736"/>
            <a:ext cx="2124075" cy="885825"/>
          </a:xfrm>
          <a:prstGeom prst="rect">
            <a:avLst/>
          </a:prstGeom>
        </p:spPr>
      </p:pic>
      <p:pic>
        <p:nvPicPr>
          <p:cNvPr id="8" name="Afbeelding 7" descr="UTS kp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00192" y="3068960"/>
            <a:ext cx="2528651" cy="1122430"/>
          </a:xfrm>
          <a:prstGeom prst="rect">
            <a:avLst/>
          </a:prstGeom>
        </p:spPr>
      </p:pic>
      <p:pic>
        <p:nvPicPr>
          <p:cNvPr id="9" name="Afbeelding 8" descr="UTS 800px-ZDF_HD_Logo.svg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00192" y="4581128"/>
            <a:ext cx="2339752" cy="856934"/>
          </a:xfrm>
          <a:prstGeom prst="rect">
            <a:avLst/>
          </a:prstGeom>
        </p:spPr>
      </p:pic>
      <p:pic>
        <p:nvPicPr>
          <p:cNvPr id="10" name="Afbeelding 9" descr="UTS logo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724128" y="5589240"/>
            <a:ext cx="1884040" cy="847818"/>
          </a:xfrm>
          <a:prstGeom prst="rect">
            <a:avLst/>
          </a:prstGeom>
        </p:spPr>
      </p:pic>
      <p:pic>
        <p:nvPicPr>
          <p:cNvPr id="11" name="Afbeelding 10" descr="UTS ziggo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148064" y="1916832"/>
            <a:ext cx="2160240" cy="1161947"/>
          </a:xfrm>
          <a:prstGeom prst="rect">
            <a:avLst/>
          </a:prstGeom>
        </p:spPr>
      </p:pic>
      <p:pic>
        <p:nvPicPr>
          <p:cNvPr id="12" name="Afbeelding 11" descr="uts COGAS_1913802a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489735" y="4451363"/>
            <a:ext cx="1316658" cy="931981"/>
          </a:xfrm>
          <a:prstGeom prst="rect">
            <a:avLst/>
          </a:prstGeom>
        </p:spPr>
      </p:pic>
      <p:pic>
        <p:nvPicPr>
          <p:cNvPr id="13" name="Afbeelding 12" descr="uts kabelnoord.gif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925291" y="4952999"/>
            <a:ext cx="2798837" cy="879741"/>
          </a:xfrm>
          <a:prstGeom prst="rect">
            <a:avLst/>
          </a:prstGeom>
        </p:spPr>
      </p:pic>
      <p:pic>
        <p:nvPicPr>
          <p:cNvPr id="16" name="Picture 2" descr="Divitel Logo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239000" y="228601"/>
            <a:ext cx="1404933" cy="345831"/>
          </a:xfrm>
          <a:prstGeom prst="rect">
            <a:avLst/>
          </a:prstGeom>
          <a:noFill/>
        </p:spPr>
      </p:pic>
      <p:sp>
        <p:nvSpPr>
          <p:cNvPr id="17" name="Titel 1"/>
          <p:cNvSpPr>
            <a:spLocks noGrp="1"/>
          </p:cNvSpPr>
          <p:nvPr>
            <p:ph type="title"/>
          </p:nvPr>
        </p:nvSpPr>
        <p:spPr>
          <a:xfrm>
            <a:off x="-1066800" y="381000"/>
            <a:ext cx="8229600" cy="1143000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00B0F0"/>
                </a:solidFill>
              </a:rPr>
              <a:t>Some References</a:t>
            </a:r>
            <a:endParaRPr lang="en-US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9844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02217"/>
            <a:ext cx="9144000" cy="6555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kstvak 2"/>
          <p:cNvSpPr txBox="1"/>
          <p:nvPr/>
        </p:nvSpPr>
        <p:spPr>
          <a:xfrm>
            <a:off x="1752600" y="1981200"/>
            <a:ext cx="39624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Technology changes </a:t>
            </a:r>
          </a:p>
          <a:p>
            <a:r>
              <a:rPr lang="en-US" sz="4400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the way we watch television</a:t>
            </a:r>
            <a:endParaRPr lang="en-US" sz="4400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pic>
        <p:nvPicPr>
          <p:cNvPr id="4" name="Picture 6" descr="http://www.mbc.net/mbc.net/English/Image/MBC%20MAX/February%202009/Bandidas_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096000"/>
          </a:xfrm>
          <a:prstGeom prst="rect">
            <a:avLst/>
          </a:prstGeom>
          <a:noFill/>
        </p:spPr>
      </p:pic>
      <p:sp>
        <p:nvSpPr>
          <p:cNvPr id="5" name="Titel 1"/>
          <p:cNvSpPr txBox="1">
            <a:spLocks/>
          </p:cNvSpPr>
          <p:nvPr/>
        </p:nvSpPr>
        <p:spPr>
          <a:xfrm>
            <a:off x="0" y="5761038"/>
            <a:ext cx="9144000" cy="1096962"/>
          </a:xfrm>
          <a:prstGeom prst="rect">
            <a:avLst/>
          </a:prstGeom>
          <a:solidFill>
            <a:schemeClr val="tx1"/>
          </a:solidFill>
        </p:spPr>
        <p:txBody>
          <a:bodyPr>
            <a:normAutofit fontScale="9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dirty="0" smtClean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7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So how can we help to keep competition at bay?</a:t>
            </a:r>
            <a:endParaRPr kumimoji="0" lang="en-US" sz="37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Divitel 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39000" y="228601"/>
            <a:ext cx="1404933" cy="345831"/>
          </a:xfrm>
          <a:prstGeom prst="rect">
            <a:avLst/>
          </a:prstGeom>
          <a:noFill/>
        </p:spPr>
      </p:pic>
      <p:pic>
        <p:nvPicPr>
          <p:cNvPr id="12292" name="Picture 4" descr="Golden Gate Bridge From Above San Francisco Californi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838200"/>
            <a:ext cx="9144000" cy="6019800"/>
          </a:xfrm>
          <a:prstGeom prst="rect">
            <a:avLst/>
          </a:prstGeom>
          <a:noFill/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2400" y="219076"/>
            <a:ext cx="8229600" cy="1143000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00B0F0"/>
                </a:solidFill>
              </a:rPr>
              <a:t>From analogue to digital</a:t>
            </a:r>
            <a:endParaRPr lang="en-US" b="1" dirty="0">
              <a:solidFill>
                <a:srgbClr val="00B0F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/>
          </p:cNvSpPr>
          <p:nvPr/>
        </p:nvSpPr>
        <p:spPr>
          <a:xfrm>
            <a:off x="457200" y="2286000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smtClean="0">
                <a:solidFill>
                  <a:srgbClr val="00B0F0"/>
                </a:solidFill>
                <a:latin typeface="+mj-lt"/>
                <a:ea typeface="+mj-ea"/>
                <a:cs typeface="+mj-cs"/>
              </a:rPr>
              <a:t>Building Blocks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UTS Media_big.jpg"/>
          <p:cNvPicPr>
            <a:picLocks noChangeAspect="1"/>
          </p:cNvPicPr>
          <p:nvPr/>
        </p:nvPicPr>
        <p:blipFill>
          <a:blip r:embed="rId2" cstate="print">
            <a:lum bright="84000"/>
          </a:blip>
          <a:stretch>
            <a:fillRect/>
          </a:stretch>
        </p:blipFill>
        <p:spPr>
          <a:xfrm>
            <a:off x="-2772816" y="-171400"/>
            <a:ext cx="15640139" cy="7560840"/>
          </a:xfrm>
          <a:prstGeom prst="rect">
            <a:avLst/>
          </a:prstGeom>
        </p:spPr>
      </p:pic>
      <p:sp>
        <p:nvSpPr>
          <p:cNvPr id="3074" name="Titel 1"/>
          <p:cNvSpPr>
            <a:spLocks noGrp="1"/>
          </p:cNvSpPr>
          <p:nvPr>
            <p:ph type="title"/>
          </p:nvPr>
        </p:nvSpPr>
        <p:spPr>
          <a:xfrm>
            <a:off x="467544" y="692696"/>
            <a:ext cx="8229600" cy="11430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Scrambling</a:t>
            </a:r>
            <a:endParaRPr lang="nl-NL" b="1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075" name="Tijdelijke aanduiding voor inhoud 2"/>
          <p:cNvSpPr>
            <a:spLocks noGrp="1"/>
          </p:cNvSpPr>
          <p:nvPr>
            <p:ph idx="1"/>
          </p:nvPr>
        </p:nvSpPr>
        <p:spPr>
          <a:xfrm>
            <a:off x="467544" y="2128837"/>
            <a:ext cx="8229600" cy="4729163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dirty="0" smtClean="0"/>
              <a:t>Scrambling for:</a:t>
            </a:r>
          </a:p>
          <a:p>
            <a:pPr lvl="1" eaLnBrk="1" hangingPunct="1">
              <a:defRPr/>
            </a:pPr>
            <a:r>
              <a:rPr lang="en-US" dirty="0" smtClean="0"/>
              <a:t>Linear broadcast</a:t>
            </a:r>
          </a:p>
          <a:p>
            <a:pPr lvl="1" eaLnBrk="1" hangingPunct="1">
              <a:defRPr/>
            </a:pPr>
            <a:endParaRPr lang="en-US" dirty="0" smtClean="0"/>
          </a:p>
          <a:p>
            <a:pPr lvl="1" eaLnBrk="1" hangingPunct="1">
              <a:defRPr/>
            </a:pPr>
            <a:r>
              <a:rPr lang="en-US" dirty="0" err="1" smtClean="0"/>
              <a:t>iOS</a:t>
            </a:r>
            <a:r>
              <a:rPr lang="en-US" dirty="0" smtClean="0"/>
              <a:t>(</a:t>
            </a:r>
            <a:r>
              <a:rPr lang="en-US" dirty="0" err="1" smtClean="0"/>
              <a:t>iPad</a:t>
            </a:r>
            <a:r>
              <a:rPr lang="en-US" dirty="0" smtClean="0"/>
              <a:t>/iPhone/iPod touch) &amp; Android </a:t>
            </a:r>
          </a:p>
          <a:p>
            <a:pPr lvl="1" eaLnBrk="1" hangingPunct="1">
              <a:defRPr/>
            </a:pPr>
            <a:endParaRPr lang="en-US" dirty="0" smtClean="0"/>
          </a:p>
          <a:p>
            <a:pPr lvl="1" eaLnBrk="1" hangingPunct="1">
              <a:defRPr/>
            </a:pPr>
            <a:r>
              <a:rPr lang="en-US" dirty="0" smtClean="0"/>
              <a:t>Video on Demand/</a:t>
            </a:r>
            <a:r>
              <a:rPr lang="en-US" dirty="0" err="1" smtClean="0"/>
              <a:t>nPVR</a:t>
            </a:r>
            <a:endParaRPr lang="en-US" dirty="0" smtClean="0"/>
          </a:p>
          <a:p>
            <a:pPr eaLnBrk="1" hangingPunct="1">
              <a:defRPr/>
            </a:pPr>
            <a:endParaRPr lang="nl-NL" dirty="0" smtClean="0"/>
          </a:p>
        </p:txBody>
      </p:sp>
    </p:spTree>
    <p:extLst>
      <p:ext uri="{BB962C8B-B14F-4D97-AF65-F5344CB8AC3E}">
        <p14:creationId xmlns:p14="http://schemas.microsoft.com/office/powerpoint/2010/main" val="2435505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UTS Media_big.jpg"/>
          <p:cNvPicPr>
            <a:picLocks noChangeAspect="1"/>
          </p:cNvPicPr>
          <p:nvPr/>
        </p:nvPicPr>
        <p:blipFill>
          <a:blip r:embed="rId2" cstate="print">
            <a:lum bright="84000"/>
          </a:blip>
          <a:stretch>
            <a:fillRect/>
          </a:stretch>
        </p:blipFill>
        <p:spPr>
          <a:xfrm>
            <a:off x="-2772816" y="-171400"/>
            <a:ext cx="15640139" cy="7560840"/>
          </a:xfrm>
          <a:prstGeom prst="rect">
            <a:avLst/>
          </a:prstGeom>
        </p:spPr>
      </p:pic>
      <p:sp>
        <p:nvSpPr>
          <p:cNvPr id="3074" name="Titel 1"/>
          <p:cNvSpPr>
            <a:spLocks noGrp="1"/>
          </p:cNvSpPr>
          <p:nvPr>
            <p:ph type="title"/>
          </p:nvPr>
        </p:nvSpPr>
        <p:spPr>
          <a:xfrm>
            <a:off x="467544" y="692696"/>
            <a:ext cx="8229600" cy="11430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Transcoding</a:t>
            </a:r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&amp; Packaging</a:t>
            </a:r>
            <a:endParaRPr lang="nl-NL" b="1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5" name="Afbeelding 4" descr="DVT_logo_PMS_C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99592" y="260648"/>
            <a:ext cx="1172794" cy="291642"/>
          </a:xfrm>
          <a:prstGeom prst="rect">
            <a:avLst/>
          </a:prstGeom>
        </p:spPr>
      </p:pic>
      <p:sp>
        <p:nvSpPr>
          <p:cNvPr id="8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2057400"/>
            <a:ext cx="8229600" cy="4525963"/>
          </a:xfrm>
        </p:spPr>
        <p:txBody>
          <a:bodyPr/>
          <a:lstStyle/>
          <a:p>
            <a:r>
              <a:rPr lang="en-US" sz="2800" dirty="0" smtClean="0"/>
              <a:t>Converts live(HD) content into mobile formats</a:t>
            </a:r>
          </a:p>
          <a:p>
            <a:pPr lvl="1"/>
            <a:r>
              <a:rPr lang="en-US" sz="2400" dirty="0" err="1" smtClean="0"/>
              <a:t>iOS</a:t>
            </a:r>
            <a:r>
              <a:rPr lang="en-US" sz="2400" dirty="0" smtClean="0"/>
              <a:t>(</a:t>
            </a:r>
            <a:r>
              <a:rPr lang="en-US" sz="2400" dirty="0" err="1" smtClean="0"/>
              <a:t>iPad,iPhone,iPod</a:t>
            </a:r>
            <a:r>
              <a:rPr lang="en-US" sz="2400" dirty="0" smtClean="0"/>
              <a:t> Touch) &amp; Android (smart phones &amp; tablets)</a:t>
            </a:r>
          </a:p>
          <a:p>
            <a:pPr lvl="1"/>
            <a:r>
              <a:rPr lang="en-US" sz="2400" dirty="0" smtClean="0"/>
              <a:t>Modular expansion of  </a:t>
            </a:r>
            <a:r>
              <a:rPr lang="en-US" sz="2400" dirty="0" err="1" smtClean="0"/>
              <a:t>headend</a:t>
            </a:r>
            <a:endParaRPr lang="nl-NL" dirty="0" smtClean="0"/>
          </a:p>
        </p:txBody>
      </p:sp>
    </p:spTree>
    <p:extLst>
      <p:ext uri="{BB962C8B-B14F-4D97-AF65-F5344CB8AC3E}">
        <p14:creationId xmlns:p14="http://schemas.microsoft.com/office/powerpoint/2010/main" val="2435505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2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Transcoding</a:t>
            </a:r>
            <a:r>
              <a:rPr lang="en-US" sz="32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&amp; Packaging Workflow</a:t>
            </a:r>
            <a:endParaRPr lang="nl-NL" sz="32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5363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6575" y="1282700"/>
            <a:ext cx="8186738" cy="4983163"/>
          </a:xfrm>
        </p:spPr>
      </p:pic>
    </p:spTree>
    <p:extLst>
      <p:ext uri="{BB962C8B-B14F-4D97-AF65-F5344CB8AC3E}">
        <p14:creationId xmlns:p14="http://schemas.microsoft.com/office/powerpoint/2010/main" val="1581324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UTS contact_big.jpg"/>
          <p:cNvPicPr>
            <a:picLocks noChangeAspect="1"/>
          </p:cNvPicPr>
          <p:nvPr/>
        </p:nvPicPr>
        <p:blipFill>
          <a:blip r:embed="rId2" cstate="print">
            <a:lum bright="66000" contrast="-1000"/>
          </a:blip>
          <a:stretch>
            <a:fillRect/>
          </a:stretch>
        </p:blipFill>
        <p:spPr>
          <a:xfrm>
            <a:off x="-2875685" y="-171400"/>
            <a:ext cx="14540817" cy="7029400"/>
          </a:xfrm>
          <a:prstGeom prst="rect">
            <a:avLst/>
          </a:prstGeom>
        </p:spPr>
      </p:pic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sz="2800" dirty="0" smtClean="0"/>
              <a:t>Video delivery network for:</a:t>
            </a:r>
          </a:p>
          <a:p>
            <a:pPr lvl="1"/>
            <a:r>
              <a:rPr lang="en-US" dirty="0" smtClean="0"/>
              <a:t>Video on Demand</a:t>
            </a:r>
          </a:p>
          <a:p>
            <a:pPr lvl="1"/>
            <a:endParaRPr lang="en-US" dirty="0" smtClean="0"/>
          </a:p>
          <a:p>
            <a:pPr lvl="1"/>
            <a:r>
              <a:rPr lang="en-US" dirty="0" err="1" smtClean="0"/>
              <a:t>LiveTV</a:t>
            </a:r>
            <a:r>
              <a:rPr lang="en-US" dirty="0" smtClean="0"/>
              <a:t> to </a:t>
            </a:r>
            <a:r>
              <a:rPr lang="en-US" dirty="0" err="1" smtClean="0"/>
              <a:t>VoD</a:t>
            </a:r>
            <a:endParaRPr lang="en-US" dirty="0" smtClean="0"/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Mobile clients</a:t>
            </a:r>
          </a:p>
          <a:p>
            <a:pPr lvl="1"/>
            <a:endParaRPr lang="en-US" dirty="0" smtClean="0"/>
          </a:p>
          <a:p>
            <a:pPr lvl="1"/>
            <a:r>
              <a:rPr lang="en-US" dirty="0" err="1" smtClean="0"/>
              <a:t>nPVR</a:t>
            </a:r>
            <a:endParaRPr lang="nl-NL" dirty="0"/>
          </a:p>
        </p:txBody>
      </p:sp>
      <p:sp>
        <p:nvSpPr>
          <p:cNvPr id="7" name="Tijdelijke aanduiding voor inhoud 1"/>
          <p:cNvSpPr txBox="1">
            <a:spLocks/>
          </p:cNvSpPr>
          <p:nvPr/>
        </p:nvSpPr>
        <p:spPr>
          <a:xfrm>
            <a:off x="914400" y="457200"/>
            <a:ext cx="6048672" cy="10319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Video Delivery Network</a:t>
            </a:r>
            <a:endParaRPr kumimoji="0" lang="nl-NL" sz="4400" b="1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60000"/>
                  <a:lumOff val="40000"/>
                </a:schemeClr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3820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 descr="television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400" y="411480"/>
            <a:ext cx="8991600" cy="6446520"/>
          </a:xfrm>
        </p:spPr>
      </p:pic>
      <p:sp>
        <p:nvSpPr>
          <p:cNvPr id="6" name="Titel 1"/>
          <p:cNvSpPr txBox="1">
            <a:spLocks/>
          </p:cNvSpPr>
          <p:nvPr/>
        </p:nvSpPr>
        <p:spPr>
          <a:xfrm>
            <a:off x="1295400" y="1600200"/>
            <a:ext cx="5029200" cy="3124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With so much noise in our industry…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" name="Picture 2" descr="Divitel 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9000" y="228601"/>
            <a:ext cx="1404933" cy="34583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el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Video Delivery Network</a:t>
            </a:r>
            <a:endParaRPr lang="nl-NL" b="1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143000"/>
            <a:ext cx="8077200" cy="5622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995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71600" y="1844824"/>
            <a:ext cx="7592392" cy="4362153"/>
          </a:xfrm>
        </p:spPr>
      </p:pic>
      <p:sp>
        <p:nvSpPr>
          <p:cNvPr id="9" name="Titel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nl-NL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Middleware</a:t>
            </a:r>
            <a:endParaRPr lang="nl-NL" b="1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1091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question_mark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953000" cy="6857999"/>
          </a:xfrm>
          <a:prstGeom prst="rect">
            <a:avLst/>
          </a:prstGeom>
        </p:spPr>
      </p:pic>
      <p:sp>
        <p:nvSpPr>
          <p:cNvPr id="5" name="Titel 1"/>
          <p:cNvSpPr txBox="1">
            <a:spLocks/>
          </p:cNvSpPr>
          <p:nvPr/>
        </p:nvSpPr>
        <p:spPr>
          <a:xfrm>
            <a:off x="5638800" y="762000"/>
            <a:ext cx="3276600" cy="5486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smtClean="0">
                <a:latin typeface="+mj-lt"/>
                <a:ea typeface="+mj-ea"/>
                <a:cs typeface="+mj-cs"/>
              </a:rPr>
              <a:t>Q</a:t>
            </a:r>
            <a:r>
              <a:rPr kumimoji="0" lang="en-US" sz="5400" b="1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uestions</a:t>
            </a:r>
            <a:r>
              <a:rPr kumimoji="0" lang="en-US" sz="54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…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" name="Picture 2" descr="Divitel 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9000" y="228601"/>
            <a:ext cx="1404933" cy="34583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87829" y="3041588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M 	+5999 518 96 75</a:t>
            </a:r>
            <a:br>
              <a:rPr lang="en-US" dirty="0" smtClean="0"/>
            </a:br>
            <a:r>
              <a:rPr lang="en-US" dirty="0" smtClean="0"/>
              <a:t>E 	</a:t>
            </a:r>
            <a:r>
              <a:rPr lang="en-US" dirty="0" smtClean="0">
                <a:hlinkClick r:id="rId2"/>
              </a:rPr>
              <a:t>anil.sadhoeram@divitel.com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www.divitel.com</a:t>
            </a:r>
            <a:endParaRPr lang="en-US" dirty="0"/>
          </a:p>
        </p:txBody>
      </p:sp>
      <p:sp>
        <p:nvSpPr>
          <p:cNvPr id="4" name="Tekstvak 3"/>
          <p:cNvSpPr txBox="1"/>
          <p:nvPr/>
        </p:nvSpPr>
        <p:spPr>
          <a:xfrm>
            <a:off x="593767" y="1615043"/>
            <a:ext cx="3172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For more info please contact:</a:t>
            </a:r>
            <a:endParaRPr lang="en-US" dirty="0"/>
          </a:p>
        </p:txBody>
      </p:sp>
      <p:pic>
        <p:nvPicPr>
          <p:cNvPr id="5" name="Afbeelding 4" descr="DVT_logo_PMS_C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99592" y="260648"/>
            <a:ext cx="1172794" cy="2916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Appendix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UTS Media_big.jpg"/>
          <p:cNvPicPr>
            <a:picLocks noChangeAspect="1"/>
          </p:cNvPicPr>
          <p:nvPr/>
        </p:nvPicPr>
        <p:blipFill>
          <a:blip r:embed="rId2" cstate="print">
            <a:lum bright="84000"/>
          </a:blip>
          <a:stretch>
            <a:fillRect/>
          </a:stretch>
        </p:blipFill>
        <p:spPr>
          <a:xfrm>
            <a:off x="-2772816" y="-171400"/>
            <a:ext cx="15640139" cy="7560840"/>
          </a:xfrm>
          <a:prstGeom prst="rect">
            <a:avLst/>
          </a:prstGeom>
        </p:spPr>
      </p:pic>
      <p:sp>
        <p:nvSpPr>
          <p:cNvPr id="4" name="Titel 1"/>
          <p:cNvSpPr>
            <a:spLocks noGrp="1"/>
          </p:cNvSpPr>
          <p:nvPr>
            <p:ph type="title"/>
          </p:nvPr>
        </p:nvSpPr>
        <p:spPr>
          <a:xfrm>
            <a:off x="683568" y="836712"/>
            <a:ext cx="8229600" cy="1143000"/>
          </a:xfrm>
        </p:spPr>
        <p:txBody>
          <a:bodyPr/>
          <a:lstStyle/>
          <a:p>
            <a:r>
              <a:rPr lang="en-US" dirty="0" smtClean="0"/>
              <a:t>Key IPTV application / services</a:t>
            </a:r>
            <a:endParaRPr lang="nl-NL" dirty="0"/>
          </a:p>
        </p:txBody>
      </p:sp>
      <p:sp>
        <p:nvSpPr>
          <p:cNvPr id="5" name="Tijdelijke aanduiding voor inhoud 2"/>
          <p:cNvSpPr>
            <a:spLocks noGrp="1"/>
          </p:cNvSpPr>
          <p:nvPr>
            <p:ph idx="1"/>
          </p:nvPr>
        </p:nvSpPr>
        <p:spPr>
          <a:xfrm>
            <a:off x="395536" y="2060848"/>
            <a:ext cx="8229600" cy="4525963"/>
          </a:xfrm>
        </p:spPr>
        <p:txBody>
          <a:bodyPr/>
          <a:lstStyle/>
          <a:p>
            <a:r>
              <a:rPr lang="en-US" dirty="0" smtClean="0"/>
              <a:t>VOD</a:t>
            </a:r>
          </a:p>
          <a:p>
            <a:r>
              <a:rPr lang="en-US" dirty="0" smtClean="0"/>
              <a:t>(n)PVR</a:t>
            </a:r>
          </a:p>
          <a:p>
            <a:r>
              <a:rPr lang="en-US" dirty="0" err="1" smtClean="0"/>
              <a:t>LiveTV</a:t>
            </a:r>
            <a:r>
              <a:rPr lang="en-US" dirty="0" smtClean="0"/>
              <a:t> to </a:t>
            </a:r>
            <a:r>
              <a:rPr lang="en-US" dirty="0" err="1" smtClean="0"/>
              <a:t>VoD</a:t>
            </a:r>
            <a:r>
              <a:rPr lang="en-US" dirty="0" smtClean="0"/>
              <a:t> (</a:t>
            </a:r>
            <a:r>
              <a:rPr lang="en-US" dirty="0" err="1" smtClean="0"/>
              <a:t>CatchupTV</a:t>
            </a:r>
            <a:r>
              <a:rPr lang="en-US" dirty="0"/>
              <a:t>)</a:t>
            </a:r>
            <a:r>
              <a:rPr lang="en-US" dirty="0" smtClean="0"/>
              <a:t> </a:t>
            </a:r>
          </a:p>
          <a:p>
            <a:r>
              <a:rPr lang="en-US" dirty="0" smtClean="0"/>
              <a:t>Restart TV</a:t>
            </a:r>
          </a:p>
          <a:p>
            <a:r>
              <a:rPr lang="en-US" dirty="0" smtClean="0"/>
              <a:t>Pause </a:t>
            </a:r>
            <a:r>
              <a:rPr lang="en-US" dirty="0"/>
              <a:t>live </a:t>
            </a:r>
            <a:r>
              <a:rPr lang="en-US" dirty="0" smtClean="0"/>
              <a:t>TV </a:t>
            </a:r>
          </a:p>
          <a:p>
            <a:r>
              <a:rPr lang="en-US" dirty="0" smtClean="0"/>
              <a:t>Widgets</a:t>
            </a:r>
          </a:p>
        </p:txBody>
      </p:sp>
      <p:pic>
        <p:nvPicPr>
          <p:cNvPr id="8" name="Afbeelding 7" descr="DVT_logo_PMS_C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99592" y="260648"/>
            <a:ext cx="1172794" cy="2916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3568" y="2636912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How to increase and create new revenues with Solution ?</a:t>
            </a:r>
            <a:br>
              <a:rPr lang="en-US" dirty="0" smtClean="0"/>
            </a:b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 descr="UTS VOD 4576747694_b70beb3a3a_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252536" y="-189402"/>
            <a:ext cx="9396536" cy="7047402"/>
          </a:xfrm>
          <a:prstGeom prst="rect">
            <a:avLst/>
          </a:prstGeom>
        </p:spPr>
      </p:pic>
      <p:sp>
        <p:nvSpPr>
          <p:cNvPr id="6" name="Titel 1"/>
          <p:cNvSpPr txBox="1">
            <a:spLocks/>
          </p:cNvSpPr>
          <p:nvPr/>
        </p:nvSpPr>
        <p:spPr>
          <a:xfrm>
            <a:off x="-2412776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48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VOD</a:t>
            </a:r>
            <a:r>
              <a:rPr kumimoji="0" lang="en-US" sz="480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 Shop</a:t>
            </a:r>
          </a:p>
        </p:txBody>
      </p:sp>
      <p:sp>
        <p:nvSpPr>
          <p:cNvPr id="4" name="Rechthoek 3"/>
          <p:cNvSpPr/>
          <p:nvPr/>
        </p:nvSpPr>
        <p:spPr>
          <a:xfrm>
            <a:off x="5148064" y="2348880"/>
            <a:ext cx="9941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dirty="0" smtClean="0"/>
              <a:t>SD  + HD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http://www.rap-wallpapers.com/data/media/54/rihanna_2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35"/>
          <a:stretch/>
        </p:blipFill>
        <p:spPr bwMode="auto">
          <a:xfrm>
            <a:off x="914400" y="1417552"/>
            <a:ext cx="7439245" cy="521184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Navigate to VOD shop</a:t>
            </a:r>
            <a:endParaRPr lang="en-US" dirty="0"/>
          </a:p>
        </p:txBody>
      </p:sp>
      <p:pic>
        <p:nvPicPr>
          <p:cNvPr id="5" name="Picture 2" descr="C:\Users\jdekok\Desktop\SS WF\Navigate to VOD shop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864" b="69484" l="20118" r="75962">
                        <a14:foregroundMark x1="23003" y1="84351" x2="23003" y2="84351"/>
                        <a14:foregroundMark x1="29956" y1="20657" x2="29956" y2="206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371" t="32955" r="24352" b="30997"/>
          <a:stretch/>
        </p:blipFill>
        <p:spPr bwMode="auto">
          <a:xfrm>
            <a:off x="1600200" y="3969510"/>
            <a:ext cx="5943600" cy="1777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DVT_logo_PMS_C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99592" y="260648"/>
            <a:ext cx="1172794" cy="291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978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1560" y="476672"/>
            <a:ext cx="8229600" cy="1143000"/>
          </a:xfrm>
        </p:spPr>
        <p:txBody>
          <a:bodyPr/>
          <a:lstStyle/>
          <a:p>
            <a:r>
              <a:rPr lang="en-US" dirty="0" smtClean="0"/>
              <a:t>VOD </a:t>
            </a:r>
            <a:r>
              <a:rPr lang="en-US" dirty="0" smtClean="0"/>
              <a:t>Shop Catalog (example)</a:t>
            </a:r>
            <a:endParaRPr lang="en-US" dirty="0"/>
          </a:p>
        </p:txBody>
      </p:sp>
      <p:pic>
        <p:nvPicPr>
          <p:cNvPr id="4" name="Picture 5" descr="Macintosh HD:Users:Emile:Desktop:VoD shop 1.pn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063" y="1600200"/>
            <a:ext cx="7923874" cy="4525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Afbeelding 4" descr="DVT_logo_PMS_C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99592" y="260648"/>
            <a:ext cx="1172794" cy="2916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 descr="question in the sk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0438"/>
            <a:ext cx="9144000" cy="6868438"/>
          </a:xfrm>
          <a:prstGeom prst="rect">
            <a:avLst/>
          </a:prstGeom>
        </p:spPr>
      </p:pic>
      <p:sp>
        <p:nvSpPr>
          <p:cNvPr id="11" name="Titel 1"/>
          <p:cNvSpPr txBox="1">
            <a:spLocks/>
          </p:cNvSpPr>
          <p:nvPr/>
        </p:nvSpPr>
        <p:spPr>
          <a:xfrm>
            <a:off x="457200" y="228600"/>
            <a:ext cx="4038600" cy="518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How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d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you 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know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you are </a:t>
            </a:r>
            <a:endParaRPr kumimoji="0" lang="en-US" sz="4400" b="1" i="0" u="none" strike="noStrike" kern="1200" cap="none" spc="0" normalizeH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h</a:t>
            </a:r>
            <a:r>
              <a:rPr lang="en-US" sz="4400" b="1" noProof="0" dirty="0" err="1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eading</a:t>
            </a:r>
            <a:r>
              <a:rPr lang="en-US" sz="4400" b="1" noProof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i</a:t>
            </a:r>
            <a:r>
              <a:rPr kumimoji="0" lang="en-US" sz="4400" b="1" i="0" u="none" strike="noStrike" kern="1200" cap="none" spc="0" normalizeH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n the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noProof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right </a:t>
            </a:r>
            <a:r>
              <a:rPr lang="en-US" sz="44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d</a:t>
            </a:r>
            <a:r>
              <a:rPr lang="en-US" sz="4400" b="1" noProof="0" dirty="0" err="1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irection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" name="Picture 2" descr="Divitel 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9000" y="228601"/>
            <a:ext cx="1404933" cy="34583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/>
          <a:lstStyle/>
          <a:p>
            <a:r>
              <a:rPr lang="en-US" dirty="0" smtClean="0"/>
              <a:t>Movie Info in the VOD Shop</a:t>
            </a:r>
            <a:endParaRPr lang="en-US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3" descr="Macintosh HD:Users:Emile:Desktop:VoD asset 1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524001"/>
            <a:ext cx="8382000" cy="457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Afbeelding 5" descr="DVT_logo_PMS_C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99592" y="260648"/>
            <a:ext cx="1172794" cy="2916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/>
          <a:lstStyle/>
          <a:p>
            <a:r>
              <a:rPr lang="en-US" dirty="0" smtClean="0"/>
              <a:t>VOD Rental is </a:t>
            </a:r>
            <a:r>
              <a:rPr lang="en-US" dirty="0" err="1" smtClean="0"/>
              <a:t>pincode</a:t>
            </a:r>
            <a:r>
              <a:rPr lang="en-US" dirty="0" smtClean="0"/>
              <a:t> protected</a:t>
            </a:r>
            <a:endParaRPr lang="en-US" dirty="0"/>
          </a:p>
        </p:txBody>
      </p:sp>
      <p:pic>
        <p:nvPicPr>
          <p:cNvPr id="4" name="Picture 4" descr="Macintosh HD:Users:Emile:Desktop:rent of vod asset.pn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926" y="1600200"/>
            <a:ext cx="7922148" cy="4525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Afbeelding 4" descr="DVT_logo_PMS_C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99592" y="260648"/>
            <a:ext cx="1172794" cy="2916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DVT_logo_PMS_C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9592" y="260648"/>
            <a:ext cx="1172794" cy="291642"/>
          </a:xfrm>
          <a:prstGeom prst="rect">
            <a:avLst/>
          </a:prstGeom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844824"/>
            <a:ext cx="8469954" cy="4346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Recommendation Engine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9552" y="476672"/>
            <a:ext cx="8229600" cy="1143000"/>
          </a:xfrm>
        </p:spPr>
        <p:txBody>
          <a:bodyPr/>
          <a:lstStyle/>
          <a:p>
            <a:r>
              <a:rPr lang="en-US" dirty="0" smtClean="0"/>
              <a:t>Marking of EPG for Recording</a:t>
            </a:r>
            <a:endParaRPr lang="en-US" dirty="0"/>
          </a:p>
        </p:txBody>
      </p:sp>
      <p:pic>
        <p:nvPicPr>
          <p:cNvPr id="4" name="Picture 5" descr="Macintosh HD:Users:Emile:Desktop:Fokuson Screenshots:Frontend:Frontend - EPG 1.png"/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3" t="39096"/>
          <a:stretch/>
        </p:blipFill>
        <p:spPr bwMode="auto">
          <a:xfrm>
            <a:off x="457200" y="1746104"/>
            <a:ext cx="8229600" cy="423415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Afbeelding 5" descr="DVT_logo_PMS_C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99592" y="260648"/>
            <a:ext cx="1172794" cy="2916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Upsell</a:t>
            </a:r>
            <a:r>
              <a:rPr lang="en-US" dirty="0" smtClean="0"/>
              <a:t> of </a:t>
            </a:r>
            <a:r>
              <a:rPr lang="en-US" dirty="0" err="1" smtClean="0"/>
              <a:t>nPVR</a:t>
            </a:r>
            <a:endParaRPr lang="en-US" dirty="0"/>
          </a:p>
        </p:txBody>
      </p:sp>
      <p:pic>
        <p:nvPicPr>
          <p:cNvPr id="5" name="Tijdelijke aanduiding voor inhoud 4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600201"/>
            <a:ext cx="8229599" cy="4419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Afbeelding 5" descr="DVT_logo_PMS_C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99592" y="260648"/>
            <a:ext cx="1172794" cy="2916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3600" cy="7534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jdelijke aanduiding voor inhoud 2"/>
          <p:cNvSpPr txBox="1">
            <a:spLocks/>
          </p:cNvSpPr>
          <p:nvPr/>
        </p:nvSpPr>
        <p:spPr>
          <a:xfrm>
            <a:off x="0" y="1524000"/>
            <a:ext cx="8229600" cy="3916363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/>
            </a:r>
            <a:br>
              <a:rPr kumimoji="0" lang="en-US" sz="1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7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/>
            </a:r>
            <a:br>
              <a:rPr kumimoji="0" lang="en-US" sz="7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7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Technology makes </a:t>
            </a:r>
            <a:r>
              <a:rPr kumimoji="0" lang="en-US" sz="72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crossmedia</a:t>
            </a:r>
            <a:r>
              <a:rPr kumimoji="0" lang="en-US" sz="7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delivery possible, content anytime anywhere</a:t>
            </a:r>
            <a:r>
              <a:rPr kumimoji="0" lang="en-US" sz="72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/>
            </a:r>
            <a:br>
              <a:rPr kumimoji="0" lang="en-US" sz="72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</a:br>
            <a:endParaRPr kumimoji="0" lang="en-US" sz="32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" name="Picture 2" descr="Divitel 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0" y="2667000"/>
            <a:ext cx="1404933" cy="34583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35795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 descr="UTS Media_big.jpg"/>
          <p:cNvPicPr>
            <a:picLocks noChangeAspect="1"/>
          </p:cNvPicPr>
          <p:nvPr/>
        </p:nvPicPr>
        <p:blipFill>
          <a:blip r:embed="rId2" cstate="print">
            <a:lum bright="62000"/>
          </a:blip>
          <a:stretch>
            <a:fillRect/>
          </a:stretch>
        </p:blipFill>
        <p:spPr>
          <a:xfrm>
            <a:off x="-2971800" y="-457200"/>
            <a:ext cx="15640139" cy="7560840"/>
          </a:xfrm>
          <a:prstGeom prst="rect">
            <a:avLst/>
          </a:prstGeom>
        </p:spPr>
      </p:pic>
      <p:sp>
        <p:nvSpPr>
          <p:cNvPr id="5" name="Tekstvak 4"/>
          <p:cNvSpPr txBox="1"/>
          <p:nvPr/>
        </p:nvSpPr>
        <p:spPr>
          <a:xfrm>
            <a:off x="478664" y="1160428"/>
            <a:ext cx="8352928" cy="4567404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  <a:spcBef>
                <a:spcPct val="40000"/>
              </a:spcBef>
            </a:pPr>
            <a:r>
              <a:rPr lang="en-GB" sz="3200" b="1" dirty="0" smtClean="0">
                <a:latin typeface="+mj-lt"/>
              </a:rPr>
              <a:t>Solutions provider &amp; systems integrator </a:t>
            </a:r>
          </a:p>
          <a:p>
            <a:pPr>
              <a:lnSpc>
                <a:spcPct val="80000"/>
              </a:lnSpc>
              <a:spcBef>
                <a:spcPct val="40000"/>
              </a:spcBef>
            </a:pPr>
            <a:r>
              <a:rPr lang="en-GB" sz="3200" b="1" dirty="0" smtClean="0">
                <a:latin typeface="+mj-lt"/>
              </a:rPr>
              <a:t>for professional video systems</a:t>
            </a:r>
          </a:p>
          <a:p>
            <a:pPr>
              <a:lnSpc>
                <a:spcPct val="80000"/>
              </a:lnSpc>
              <a:spcBef>
                <a:spcPct val="40000"/>
              </a:spcBef>
            </a:pPr>
            <a:endParaRPr lang="en-GB" dirty="0" smtClean="0">
              <a:latin typeface="+mj-lt"/>
            </a:endParaRPr>
          </a:p>
          <a:p>
            <a:r>
              <a:rPr lang="en-GB" b="1" dirty="0" smtClean="0">
                <a:latin typeface="+mj-lt"/>
              </a:rPr>
              <a:t>Specialized in:		Focus on:			</a:t>
            </a:r>
            <a:r>
              <a:rPr lang="nl-NL" b="1" dirty="0" smtClean="0">
                <a:latin typeface="+mj-lt"/>
              </a:rPr>
              <a:t>Offices in:</a:t>
            </a:r>
            <a:r>
              <a:rPr lang="en-GB" b="1" dirty="0" smtClean="0">
                <a:solidFill>
                  <a:srgbClr val="263C92"/>
                </a:solidFill>
                <a:latin typeface="+mj-lt"/>
              </a:rPr>
              <a:t>	</a:t>
            </a:r>
          </a:p>
          <a:p>
            <a:endParaRPr lang="en-GB" dirty="0" smtClean="0">
              <a:latin typeface="+mj-lt"/>
            </a:endParaRPr>
          </a:p>
          <a:p>
            <a:r>
              <a:rPr lang="en-GB" dirty="0" smtClean="0">
                <a:solidFill>
                  <a:schemeClr val="accent1"/>
                </a:solidFill>
                <a:latin typeface="+mj-lt"/>
              </a:rPr>
              <a:t>-</a:t>
            </a:r>
            <a:r>
              <a:rPr lang="en-GB" dirty="0" smtClean="0">
                <a:latin typeface="+mj-lt"/>
              </a:rPr>
              <a:t> System design		</a:t>
            </a:r>
            <a:r>
              <a:rPr lang="en-GB" dirty="0" smtClean="0">
                <a:solidFill>
                  <a:schemeClr val="accent1"/>
                </a:solidFill>
                <a:latin typeface="+mj-lt"/>
              </a:rPr>
              <a:t>-</a:t>
            </a:r>
            <a:r>
              <a:rPr lang="en-GB" dirty="0" smtClean="0">
                <a:latin typeface="+mj-lt"/>
              </a:rPr>
              <a:t> Cable Operators 		</a:t>
            </a:r>
            <a:r>
              <a:rPr lang="en-GB" dirty="0" smtClean="0">
                <a:solidFill>
                  <a:schemeClr val="accent1"/>
                </a:solidFill>
                <a:latin typeface="+mj-lt"/>
              </a:rPr>
              <a:t>-</a:t>
            </a:r>
            <a:r>
              <a:rPr lang="en-GB" dirty="0" smtClean="0">
                <a:latin typeface="+mj-lt"/>
              </a:rPr>
              <a:t> The Netherlands</a:t>
            </a:r>
          </a:p>
          <a:p>
            <a:r>
              <a:rPr lang="en-GB" dirty="0" smtClean="0">
                <a:solidFill>
                  <a:schemeClr val="accent1"/>
                </a:solidFill>
                <a:latin typeface="+mj-lt"/>
              </a:rPr>
              <a:t>-</a:t>
            </a:r>
            <a:r>
              <a:rPr lang="en-GB" dirty="0" smtClean="0">
                <a:latin typeface="+mj-lt"/>
              </a:rPr>
              <a:t> Engineering 		</a:t>
            </a:r>
            <a:r>
              <a:rPr lang="en-GB" dirty="0" smtClean="0">
                <a:solidFill>
                  <a:schemeClr val="accent1"/>
                </a:solidFill>
                <a:latin typeface="+mj-lt"/>
              </a:rPr>
              <a:t>-</a:t>
            </a:r>
            <a:r>
              <a:rPr lang="en-GB" dirty="0" smtClean="0">
                <a:latin typeface="+mj-lt"/>
              </a:rPr>
              <a:t> DSL Operators 		</a:t>
            </a:r>
            <a:r>
              <a:rPr lang="en-GB" dirty="0" smtClean="0">
                <a:solidFill>
                  <a:schemeClr val="accent1"/>
                </a:solidFill>
                <a:latin typeface="+mj-lt"/>
              </a:rPr>
              <a:t>-</a:t>
            </a:r>
            <a:r>
              <a:rPr lang="en-GB" dirty="0" smtClean="0">
                <a:latin typeface="+mj-lt"/>
              </a:rPr>
              <a:t> Germany</a:t>
            </a:r>
          </a:p>
          <a:p>
            <a:r>
              <a:rPr lang="en-GB" dirty="0" smtClean="0">
                <a:solidFill>
                  <a:schemeClr val="accent1"/>
                </a:solidFill>
                <a:latin typeface="+mj-lt"/>
              </a:rPr>
              <a:t>-</a:t>
            </a:r>
            <a:r>
              <a:rPr lang="en-GB" dirty="0" smtClean="0">
                <a:latin typeface="+mj-lt"/>
              </a:rPr>
              <a:t> Integration		</a:t>
            </a:r>
            <a:r>
              <a:rPr lang="en-GB" dirty="0" smtClean="0">
                <a:solidFill>
                  <a:schemeClr val="accent1"/>
                </a:solidFill>
                <a:latin typeface="+mj-lt"/>
              </a:rPr>
              <a:t>-</a:t>
            </a:r>
            <a:r>
              <a:rPr lang="en-GB" dirty="0" smtClean="0">
                <a:latin typeface="+mj-lt"/>
              </a:rPr>
              <a:t> Telco Operators		</a:t>
            </a:r>
            <a:r>
              <a:rPr lang="en-GB" dirty="0" smtClean="0">
                <a:solidFill>
                  <a:schemeClr val="accent1"/>
                </a:solidFill>
                <a:latin typeface="+mj-lt"/>
              </a:rPr>
              <a:t>-</a:t>
            </a:r>
            <a:r>
              <a:rPr lang="en-GB" dirty="0" smtClean="0">
                <a:latin typeface="+mj-lt"/>
              </a:rPr>
              <a:t> Portugal (Software)</a:t>
            </a:r>
          </a:p>
          <a:p>
            <a:r>
              <a:rPr lang="en-GB" dirty="0" smtClean="0">
                <a:solidFill>
                  <a:schemeClr val="accent1"/>
                </a:solidFill>
                <a:latin typeface="+mj-lt"/>
              </a:rPr>
              <a:t>-</a:t>
            </a:r>
            <a:r>
              <a:rPr lang="en-GB" dirty="0" smtClean="0">
                <a:latin typeface="+mj-lt"/>
              </a:rPr>
              <a:t> Operational control	</a:t>
            </a:r>
            <a:r>
              <a:rPr lang="en-GB" dirty="0" smtClean="0">
                <a:solidFill>
                  <a:schemeClr val="accent1"/>
                </a:solidFill>
                <a:latin typeface="+mj-lt"/>
              </a:rPr>
              <a:t>-</a:t>
            </a:r>
            <a:r>
              <a:rPr lang="en-GB" dirty="0" smtClean="0">
                <a:latin typeface="+mj-lt"/>
              </a:rPr>
              <a:t> FTTH Operators		</a:t>
            </a:r>
            <a:r>
              <a:rPr lang="en-GB" dirty="0" smtClean="0">
                <a:solidFill>
                  <a:schemeClr val="accent1"/>
                </a:solidFill>
                <a:latin typeface="+mj-lt"/>
              </a:rPr>
              <a:t>-</a:t>
            </a:r>
            <a:r>
              <a:rPr lang="en-GB" dirty="0" smtClean="0">
                <a:latin typeface="+mj-lt"/>
              </a:rPr>
              <a:t> Curacao</a:t>
            </a:r>
          </a:p>
          <a:p>
            <a:r>
              <a:rPr lang="en-GB" dirty="0" smtClean="0">
                <a:solidFill>
                  <a:schemeClr val="accent1"/>
                </a:solidFill>
                <a:latin typeface="+mj-lt"/>
              </a:rPr>
              <a:t>-</a:t>
            </a:r>
            <a:r>
              <a:rPr lang="en-GB" dirty="0" smtClean="0">
                <a:latin typeface="+mj-lt"/>
              </a:rPr>
              <a:t> Turn key projects		</a:t>
            </a:r>
            <a:r>
              <a:rPr lang="en-GB" dirty="0" smtClean="0">
                <a:solidFill>
                  <a:schemeClr val="accent1"/>
                </a:solidFill>
                <a:latin typeface="+mj-lt"/>
              </a:rPr>
              <a:t>-</a:t>
            </a:r>
            <a:r>
              <a:rPr lang="en-GB" dirty="0" smtClean="0">
                <a:latin typeface="+mj-lt"/>
              </a:rPr>
              <a:t> Broadcasters</a:t>
            </a:r>
          </a:p>
          <a:p>
            <a:r>
              <a:rPr lang="en-GB" dirty="0" smtClean="0">
                <a:solidFill>
                  <a:schemeClr val="accent1"/>
                </a:solidFill>
                <a:latin typeface="+mj-lt"/>
              </a:rPr>
              <a:t>-</a:t>
            </a:r>
            <a:r>
              <a:rPr lang="en-GB" dirty="0" smtClean="0">
                <a:latin typeface="+mj-lt"/>
              </a:rPr>
              <a:t> 24/7 support</a:t>
            </a:r>
          </a:p>
          <a:p>
            <a:pPr>
              <a:buFont typeface="Arial" pitchFamily="34" charset="0"/>
              <a:buChar char="•"/>
            </a:pPr>
            <a:endParaRPr lang="en-GB" dirty="0">
              <a:latin typeface="News Gothic Std" pitchFamily="34" charset="0"/>
            </a:endParaRPr>
          </a:p>
          <a:p>
            <a:pPr>
              <a:lnSpc>
                <a:spcPct val="80000"/>
              </a:lnSpc>
              <a:spcBef>
                <a:spcPct val="40000"/>
              </a:spcBef>
            </a:pPr>
            <a:endParaRPr lang="en-GB" dirty="0">
              <a:latin typeface="News Gothic Std" pitchFamily="34" charset="0"/>
            </a:endParaRPr>
          </a:p>
          <a:p>
            <a:pPr>
              <a:lnSpc>
                <a:spcPct val="80000"/>
              </a:lnSpc>
              <a:spcBef>
                <a:spcPct val="40000"/>
              </a:spcBef>
            </a:pPr>
            <a:endParaRPr lang="en-GB" dirty="0" smtClean="0">
              <a:latin typeface="News Gothic Std" pitchFamily="34" charset="0"/>
            </a:endParaRPr>
          </a:p>
        </p:txBody>
      </p:sp>
      <p:pic>
        <p:nvPicPr>
          <p:cNvPr id="6" name="Picture 7" descr="dvb-i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748769" y="4704323"/>
            <a:ext cx="6552005" cy="16370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9" name="Picture 2" descr="Divitel 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39000" y="228601"/>
            <a:ext cx="1404933" cy="345831"/>
          </a:xfrm>
          <a:prstGeom prst="rect">
            <a:avLst/>
          </a:prstGeom>
          <a:noFill/>
        </p:spPr>
      </p:pic>
      <p:sp>
        <p:nvSpPr>
          <p:cNvPr id="8" name="Titel 1"/>
          <p:cNvSpPr txBox="1">
            <a:spLocks/>
          </p:cNvSpPr>
          <p:nvPr/>
        </p:nvSpPr>
        <p:spPr>
          <a:xfrm>
            <a:off x="-1219200" y="0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smtClean="0">
                <a:solidFill>
                  <a:srgbClr val="00B0F0"/>
                </a:solidFill>
                <a:latin typeface="+mj-lt"/>
                <a:ea typeface="+mj-ea"/>
                <a:cs typeface="+mj-cs"/>
              </a:rPr>
              <a:t>Who are we?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ijdelijke aanduiding voor inhoud 3" descr="the-big-bang-theory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981834"/>
          </a:xfrm>
        </p:spPr>
      </p:pic>
      <p:sp>
        <p:nvSpPr>
          <p:cNvPr id="5" name="Tekstvak 4"/>
          <p:cNvSpPr txBox="1"/>
          <p:nvPr/>
        </p:nvSpPr>
        <p:spPr>
          <a:xfrm>
            <a:off x="3352800" y="228600"/>
            <a:ext cx="2819400" cy="5078313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It’s not just about </a:t>
            </a:r>
            <a:r>
              <a:rPr lang="en-US" sz="36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Technology,</a:t>
            </a:r>
          </a:p>
          <a:p>
            <a:r>
              <a:rPr lang="en-US" sz="3600" dirty="0" smtClean="0">
                <a:solidFill>
                  <a:schemeClr val="bg1"/>
                </a:solidFill>
              </a:rPr>
              <a:t>we also work together with our clients </a:t>
            </a:r>
          </a:p>
          <a:p>
            <a:r>
              <a:rPr lang="en-US" sz="3600" dirty="0" smtClean="0">
                <a:solidFill>
                  <a:schemeClr val="bg1"/>
                </a:solidFill>
              </a:rPr>
              <a:t>on the </a:t>
            </a:r>
          </a:p>
          <a:p>
            <a:r>
              <a:rPr lang="en-US" sz="36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Business case!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00B0F0"/>
                </a:solidFill>
              </a:rPr>
              <a:t>Bigger Picture:</a:t>
            </a:r>
            <a:br>
              <a:rPr lang="en-US" b="1" dirty="0" smtClean="0">
                <a:solidFill>
                  <a:srgbClr val="00B0F0"/>
                </a:solidFill>
              </a:rPr>
            </a:br>
            <a:r>
              <a:rPr lang="en-US" b="1" dirty="0" smtClean="0">
                <a:solidFill>
                  <a:srgbClr val="00B0F0"/>
                </a:solidFill>
              </a:rPr>
              <a:t>Services that can be deployed</a:t>
            </a:r>
            <a:endParaRPr lang="en-US" b="1" dirty="0">
              <a:solidFill>
                <a:srgbClr val="00B0F0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81000" y="1720755"/>
            <a:ext cx="8610600" cy="5105400"/>
          </a:xfrm>
        </p:spPr>
        <p:txBody>
          <a:bodyPr>
            <a:noAutofit/>
          </a:bodyPr>
          <a:lstStyle/>
          <a:p>
            <a:r>
              <a:rPr lang="en-US" sz="2800" dirty="0" smtClean="0"/>
              <a:t>Linear TV (SD + HD)</a:t>
            </a:r>
          </a:p>
          <a:p>
            <a:r>
              <a:rPr lang="en-US" sz="2800" dirty="0" smtClean="0"/>
              <a:t>Video on Demand</a:t>
            </a:r>
          </a:p>
          <a:p>
            <a:r>
              <a:rPr lang="en-US" sz="2800" dirty="0" smtClean="0"/>
              <a:t>Network PVR</a:t>
            </a:r>
          </a:p>
          <a:p>
            <a:r>
              <a:rPr lang="en-US" sz="2800" dirty="0" smtClean="0"/>
              <a:t>Catch up TV</a:t>
            </a:r>
          </a:p>
          <a:p>
            <a:r>
              <a:rPr lang="en-US" sz="2800" dirty="0" smtClean="0"/>
              <a:t>Restart TV</a:t>
            </a:r>
          </a:p>
          <a:p>
            <a:r>
              <a:rPr lang="en-US" sz="2800" dirty="0" smtClean="0"/>
              <a:t>Pause live TV</a:t>
            </a:r>
          </a:p>
          <a:p>
            <a:r>
              <a:rPr lang="en-US" sz="2800" dirty="0" smtClean="0"/>
              <a:t>Widgets/Apps such as </a:t>
            </a:r>
            <a:r>
              <a:rPr lang="en-US" sz="2800" dirty="0" err="1" smtClean="0"/>
              <a:t>facebook</a:t>
            </a:r>
            <a:r>
              <a:rPr lang="en-US" sz="2800" dirty="0" smtClean="0"/>
              <a:t>, twitter and </a:t>
            </a:r>
            <a:r>
              <a:rPr lang="en-US" sz="2800" dirty="0" err="1" smtClean="0"/>
              <a:t>youtube</a:t>
            </a:r>
            <a:endParaRPr lang="en-US" sz="2800" dirty="0" smtClean="0"/>
          </a:p>
          <a:p>
            <a:r>
              <a:rPr lang="en-US" sz="2800" dirty="0" smtClean="0"/>
              <a:t>Multiscreen Video (tablets and smartphones)</a:t>
            </a:r>
          </a:p>
        </p:txBody>
      </p:sp>
      <p:pic>
        <p:nvPicPr>
          <p:cNvPr id="5" name="Picture 2" descr="Divitel 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39000" y="228601"/>
            <a:ext cx="1404933" cy="34583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96401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41ed0be2-db38-4657-bc70-f1f6cefbba98" descr="image00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1258" y="1324846"/>
            <a:ext cx="3262064" cy="168087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3" name="Afbeelding 2" descr="screen-captur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78098" y="861802"/>
            <a:ext cx="2837530" cy="1596388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  <a:scene3d>
            <a:camera prst="perspectiveHeroicExtremeLeftFacing"/>
            <a:lightRig rig="threePt" dir="t"/>
          </a:scene3d>
          <a:sp3d>
            <a:bevelT/>
          </a:sp3d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6026" y="4090417"/>
            <a:ext cx="3391815" cy="174036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Afbeelding 11" descr="promotions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26113" y="4607627"/>
            <a:ext cx="3017887" cy="17100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Afbeelding 12" descr="3dUI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005028" y="2529444"/>
            <a:ext cx="2969472" cy="1326045"/>
          </a:xfrm>
          <a:prstGeom prst="rect">
            <a:avLst/>
          </a:prstGeom>
        </p:spPr>
      </p:pic>
      <p:pic>
        <p:nvPicPr>
          <p:cNvPr id="15" name="Picture 4" descr="http://www.imaginationyogausa.com/images/Twitter-Blue-Transparent-t-3D-Button-Logo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156882" y="6184099"/>
            <a:ext cx="524468" cy="47202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" name="Picture 2" descr="http://www.conceivablytech.com/wp-content/uploads/2010/07/facebook-logo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332162" y="6156725"/>
            <a:ext cx="548286" cy="4934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7" name="Picture 6" descr="http://www.foammusic.nl/web/images/stories/FOAM/Icons/youtube%20logo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508139" y="6144849"/>
            <a:ext cx="587870" cy="52908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8" name="Afbeelding 17" descr="wheaterwidget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909872" y="6181823"/>
            <a:ext cx="524102" cy="48617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9" name="Picture 24" descr="http://www.letsplay.nl/images/gratis-casino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580943" y="6216821"/>
            <a:ext cx="671349" cy="4096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3" name="Tekstvak 22"/>
          <p:cNvSpPr txBox="1"/>
          <p:nvPr/>
        </p:nvSpPr>
        <p:spPr>
          <a:xfrm>
            <a:off x="693932" y="3186520"/>
            <a:ext cx="1669259" cy="307777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nl-NL" sz="1400" dirty="0" smtClean="0"/>
              <a:t>HD user interface</a:t>
            </a:r>
            <a:endParaRPr lang="nl-NL" sz="1400" dirty="0"/>
          </a:p>
        </p:txBody>
      </p:sp>
      <p:sp>
        <p:nvSpPr>
          <p:cNvPr id="24" name="Tekstvak 23"/>
          <p:cNvSpPr txBox="1"/>
          <p:nvPr/>
        </p:nvSpPr>
        <p:spPr>
          <a:xfrm>
            <a:off x="653143" y="3752603"/>
            <a:ext cx="2790701" cy="307777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nl-NL" sz="1400" dirty="0" smtClean="0"/>
              <a:t>VOD + </a:t>
            </a:r>
            <a:r>
              <a:rPr lang="nl-NL" sz="1400" dirty="0" err="1" smtClean="0"/>
              <a:t>Recommendation</a:t>
            </a:r>
            <a:endParaRPr lang="nl-NL" sz="1400" dirty="0"/>
          </a:p>
        </p:txBody>
      </p:sp>
      <p:sp>
        <p:nvSpPr>
          <p:cNvPr id="26" name="Tekstvak 25"/>
          <p:cNvSpPr txBox="1"/>
          <p:nvPr/>
        </p:nvSpPr>
        <p:spPr>
          <a:xfrm>
            <a:off x="6857225" y="2224618"/>
            <a:ext cx="1598006" cy="304827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nl-NL" sz="1400" dirty="0" smtClean="0"/>
              <a:t>3D User Interface</a:t>
            </a:r>
            <a:endParaRPr lang="nl-NL" sz="1400" dirty="0"/>
          </a:p>
        </p:txBody>
      </p:sp>
      <p:sp>
        <p:nvSpPr>
          <p:cNvPr id="28" name="Tekstvak 27"/>
          <p:cNvSpPr txBox="1"/>
          <p:nvPr/>
        </p:nvSpPr>
        <p:spPr>
          <a:xfrm>
            <a:off x="7508387" y="6284001"/>
            <a:ext cx="1303103" cy="307777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nl-NL" sz="1400" dirty="0" err="1" smtClean="0"/>
              <a:t>Promotions</a:t>
            </a:r>
            <a:endParaRPr lang="nl-NL" sz="1400" dirty="0"/>
          </a:p>
        </p:txBody>
      </p:sp>
      <p:sp>
        <p:nvSpPr>
          <p:cNvPr id="29" name="Tekstvak 28"/>
          <p:cNvSpPr txBox="1"/>
          <p:nvPr/>
        </p:nvSpPr>
        <p:spPr>
          <a:xfrm>
            <a:off x="415636" y="6129620"/>
            <a:ext cx="1598006" cy="52322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nl-NL" sz="1400" dirty="0" err="1" smtClean="0"/>
              <a:t>Widgets</a:t>
            </a:r>
            <a:endParaRPr lang="nl-NL" sz="1400" dirty="0" smtClean="0"/>
          </a:p>
          <a:p>
            <a:r>
              <a:rPr lang="nl-NL" sz="1400" dirty="0" smtClean="0"/>
              <a:t>&amp; </a:t>
            </a:r>
            <a:r>
              <a:rPr lang="nl-NL" sz="1400" dirty="0" err="1" smtClean="0"/>
              <a:t>Apps</a:t>
            </a:r>
            <a:endParaRPr lang="nl-NL" sz="1400" dirty="0"/>
          </a:p>
        </p:txBody>
      </p:sp>
      <p:sp>
        <p:nvSpPr>
          <p:cNvPr id="30" name="Tekstvak 29"/>
          <p:cNvSpPr txBox="1"/>
          <p:nvPr/>
        </p:nvSpPr>
        <p:spPr>
          <a:xfrm>
            <a:off x="7854751" y="1557621"/>
            <a:ext cx="1111119" cy="307777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nl-NL" sz="1400" dirty="0" err="1" smtClean="0"/>
              <a:t>Social</a:t>
            </a:r>
            <a:r>
              <a:rPr lang="nl-NL" sz="1400" dirty="0" smtClean="0"/>
              <a:t> TV</a:t>
            </a:r>
            <a:endParaRPr lang="nl-NL" sz="1400" dirty="0"/>
          </a:p>
        </p:txBody>
      </p:sp>
      <p:pic>
        <p:nvPicPr>
          <p:cNvPr id="31" name="Picture 2" descr="http://www.mediabistro.com/prnewser/files/2010/11/social-media-marketing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359117" y="973779"/>
            <a:ext cx="1342845" cy="1111876"/>
          </a:xfrm>
          <a:prstGeom prst="rect">
            <a:avLst/>
          </a:prstGeom>
          <a:noFill/>
        </p:spPr>
      </p:pic>
      <p:pic>
        <p:nvPicPr>
          <p:cNvPr id="32" name="Afbeelding 31" descr="airties transparant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2895600" y="2743200"/>
            <a:ext cx="2819400" cy="14480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3" name="Tekstvak 32"/>
          <p:cNvSpPr txBox="1"/>
          <p:nvPr/>
        </p:nvSpPr>
        <p:spPr>
          <a:xfrm>
            <a:off x="4572000" y="4038600"/>
            <a:ext cx="1303103" cy="307777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nl-NL" sz="1400" dirty="0" err="1" smtClean="0"/>
              <a:t>Cloud</a:t>
            </a:r>
            <a:r>
              <a:rPr lang="nl-NL" sz="1400" dirty="0" smtClean="0"/>
              <a:t> TV</a:t>
            </a:r>
            <a:endParaRPr lang="nl-NL" sz="1400" dirty="0"/>
          </a:p>
        </p:txBody>
      </p:sp>
      <p:sp>
        <p:nvSpPr>
          <p:cNvPr id="34" name="Titel 1"/>
          <p:cNvSpPr txBox="1">
            <a:spLocks/>
          </p:cNvSpPr>
          <p:nvPr/>
        </p:nvSpPr>
        <p:spPr>
          <a:xfrm>
            <a:off x="228600" y="0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Embracing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Innovations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762000" y="956593"/>
            <a:ext cx="6629400" cy="1523494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 </a:t>
            </a:r>
            <a:r>
              <a:rPr kumimoji="0" lang="en-US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                                                               </a:t>
            </a:r>
            <a:r>
              <a:rPr kumimoji="0" lang="en-US" sz="85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 </a:t>
            </a:r>
            <a:r>
              <a:rPr kumimoji="0" lang="en-US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                                                    </a:t>
            </a:r>
          </a:p>
        </p:txBody>
      </p:sp>
      <p:pic>
        <p:nvPicPr>
          <p:cNvPr id="1026" name="Picture 2" descr="Beschrijving: http://www.resoluut.com/showcase/images/project/ziggo/resoluut-ziggo-ipad-epg-hom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3200400"/>
            <a:ext cx="4114800" cy="3264146"/>
          </a:xfrm>
          <a:prstGeom prst="rect">
            <a:avLst/>
          </a:prstGeom>
          <a:noFill/>
        </p:spPr>
      </p:pic>
      <p:pic>
        <p:nvPicPr>
          <p:cNvPr id="1027" name="Picture 3" descr="Beschrijving: http://www.themobilecompany.com/uploads/1314623532lShowcase-iphone-zig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9200" y="1066800"/>
            <a:ext cx="3600450" cy="2872271"/>
          </a:xfrm>
          <a:prstGeom prst="rect">
            <a:avLst/>
          </a:prstGeom>
          <a:noFill/>
        </p:spPr>
      </p:pic>
      <p:sp>
        <p:nvSpPr>
          <p:cNvPr id="5" name="Titel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rmAutofit fontScale="92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Smart Remote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|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Companion Device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" name="Picture 2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71600" y="1295400"/>
            <a:ext cx="1295400" cy="16764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/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7" name="Tekstvak 6"/>
          <p:cNvSpPr txBox="1"/>
          <p:nvPr/>
        </p:nvSpPr>
        <p:spPr>
          <a:xfrm>
            <a:off x="2971800" y="2590800"/>
            <a:ext cx="1669259" cy="307777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nl-NL" sz="1400" dirty="0" smtClean="0"/>
              <a:t>3 </a:t>
            </a:r>
            <a:r>
              <a:rPr lang="nl-NL" sz="1400" dirty="0" err="1" smtClean="0"/>
              <a:t>Screens</a:t>
            </a:r>
            <a:r>
              <a:rPr lang="nl-NL" sz="1400" dirty="0" smtClean="0"/>
              <a:t> Video</a:t>
            </a:r>
            <a:endParaRPr lang="nl-NL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3920</TotalTime>
  <Words>393</Words>
  <Application>Microsoft Office PowerPoint</Application>
  <PresentationFormat>On-screen Show (4:3)</PresentationFormat>
  <Paragraphs>119</Paragraphs>
  <Slides>34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5" baseType="lpstr">
      <vt:lpstr>Office-thema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Bigger Picture: Services that can be deployed</vt:lpstr>
      <vt:lpstr>PowerPoint Presentation</vt:lpstr>
      <vt:lpstr>PowerPoint Presentation</vt:lpstr>
      <vt:lpstr>PowerPoint Presentation</vt:lpstr>
      <vt:lpstr>Value Proposition</vt:lpstr>
      <vt:lpstr>Some References</vt:lpstr>
      <vt:lpstr>PowerPoint Presentation</vt:lpstr>
      <vt:lpstr>From analogue to digital</vt:lpstr>
      <vt:lpstr>PowerPoint Presentation</vt:lpstr>
      <vt:lpstr>Scrambling</vt:lpstr>
      <vt:lpstr>Transcoding &amp; Packaging</vt:lpstr>
      <vt:lpstr>Transcoding &amp; Packaging Workflow</vt:lpstr>
      <vt:lpstr>PowerPoint Presentation</vt:lpstr>
      <vt:lpstr>Video Delivery Network</vt:lpstr>
      <vt:lpstr>Middleware</vt:lpstr>
      <vt:lpstr>PowerPoint Presentation</vt:lpstr>
      <vt:lpstr>M  +5999 518 96 75 E  anil.sadhoeram@divitel.com  www.divitel.com</vt:lpstr>
      <vt:lpstr>PowerPoint Presentation</vt:lpstr>
      <vt:lpstr>Key IPTV application / services</vt:lpstr>
      <vt:lpstr>How to increase and create new revenues with Solution ? </vt:lpstr>
      <vt:lpstr>PowerPoint Presentation</vt:lpstr>
      <vt:lpstr>Navigate to VOD shop</vt:lpstr>
      <vt:lpstr>VOD Shop Catalog (example)</vt:lpstr>
      <vt:lpstr>Movie Info in the VOD Shop</vt:lpstr>
      <vt:lpstr>VOD Rental is pincode protected</vt:lpstr>
      <vt:lpstr>Recommendation Engine</vt:lpstr>
      <vt:lpstr>Marking of EPG for Recording</vt:lpstr>
      <vt:lpstr>Upsell of nPVR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Operation 300</dc:title>
  <dc:creator>Anil</dc:creator>
  <cp:lastModifiedBy>Anil Americas</cp:lastModifiedBy>
  <cp:revision>154</cp:revision>
  <dcterms:created xsi:type="dcterms:W3CDTF">2011-09-05T09:24:03Z</dcterms:created>
  <dcterms:modified xsi:type="dcterms:W3CDTF">2013-05-16T21:55:23Z</dcterms:modified>
</cp:coreProperties>
</file>